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3" r:id="rId4"/>
    <p:sldId id="258" r:id="rId5"/>
    <p:sldId id="259" r:id="rId6"/>
    <p:sldId id="260" r:id="rId7"/>
    <p:sldId id="275" r:id="rId8"/>
    <p:sldId id="261" r:id="rId9"/>
    <p:sldId id="262" r:id="rId10"/>
    <p:sldId id="263" r:id="rId11"/>
    <p:sldId id="279" r:id="rId12"/>
    <p:sldId id="264" r:id="rId13"/>
    <p:sldId id="265" r:id="rId14"/>
    <p:sldId id="266" r:id="rId15"/>
    <p:sldId id="267" r:id="rId16"/>
    <p:sldId id="276" r:id="rId17"/>
    <p:sldId id="277" r:id="rId18"/>
    <p:sldId id="268" r:id="rId19"/>
    <p:sldId id="280" r:id="rId20"/>
    <p:sldId id="269" r:id="rId21"/>
    <p:sldId id="278" r:id="rId22"/>
    <p:sldId id="270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4A7466-ED4A-AC49-A135-F68AD8F89A26}" v="3580" dt="2022-04-28T02:29:50.066"/>
    <p1510:client id="{EAD8E84E-20B8-4523-A124-851D256AEB2C}" v="3676" dt="2022-04-28T02:30:04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B04F-3A3B-9B4A-9E39-2315829E5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1290A-F90E-7A42-869A-B11D5B93B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E57A5-7BE5-7D4F-BC25-532B528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D8928-429C-274A-9BD0-4253D226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099E7-2142-2B4A-8151-76A61FCE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1B89-CB6D-534B-9D5C-B0BED47D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95F83-ABA5-9348-B17F-F446528AC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3E23E-45B5-BA48-8FDA-AEA1C218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D3A24-A255-AB4A-918E-E9FE639B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96A39-A526-384B-B077-0EA1DF78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9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96481-9F86-B048-B222-7482A26C7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0392E-38D5-DC41-A41B-D0F97DC9A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7A387-633C-3B48-BB66-3F1D899F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62841-8EB1-E04C-9AAE-63BD7805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70DAA-0F74-9044-B49C-1EC15397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4306-F48F-C842-820A-B12530A5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4528C-8835-EF41-A3D9-4AEE8BD1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34DE3-A128-F447-BF2A-D9815985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46609-757D-D94C-980D-F83C4D9F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601B0-267D-784C-8079-07A67844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4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B491-B63F-FD4A-975E-92067EF3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DB57-C0D4-4945-A102-91F24B339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F79AB-F8F5-EA44-91C2-4D0A103E3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9F222-528F-C840-83C2-6CED8744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0F769-E1BA-A14E-9DB2-A8CA1486D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5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F60B-9C5E-6540-8957-0B171AF4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494D5-A8A2-E44B-92DE-9386E29E2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CE39A-C450-884C-AD8B-63F59AAAE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FC75D-B595-EF42-AC86-3A4462521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6B50C-0652-604B-BAD5-B41EAB00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D81FF-E874-0044-BC02-14A96544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0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48F7-5B81-5C4D-B0EF-04DA084E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66CFB-69C2-B548-81A2-04CEC0175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BEB6F-4F2E-0B40-82E2-FDDE53A2F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67AA8-96A0-9B41-B4E7-4F2EC30E3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FA7FC-75FE-1F46-B018-1E0606BC6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4AB32D-A327-CA4A-BF46-82B78DA2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8AD29B-D6FD-A14C-A8EB-0CD3E1FF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0309B-DB56-024D-85B5-D387FF10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76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2E8F7-18A9-F743-A5E4-21AB86E0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44773-2725-FC4D-AE12-910C895F0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AEBAA-8400-6D4C-BB9B-04CC28CC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02E1C-2DA9-9E47-97B2-EB392A50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91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5356E-4F13-8C43-B547-43A1BE40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CC03CA-5A56-604C-9C33-DA1B6713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9BA94-E8B8-254D-B9F0-4D1AF788F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1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85B5-DDDA-B742-8772-214AA23B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2ABFA-66AE-C444-BAE5-82C6E7E90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91AD3-CA81-6446-9DD1-59004F0EB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C912E-64A6-7C4A-B3C0-A0E8D64B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C4FCE-C164-BC4A-B317-1B0D4254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E00ED-EC54-7B46-AE62-2AE74651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3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34A9F-AE5A-D745-A268-EC76695C5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99D8B6-AB64-B24E-A221-7AE274350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AF537-A617-5346-9001-AB82FCE7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BAB76-EFB8-574C-B1C4-500CF8C7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B6DD8-150D-E849-B7D9-511200B1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3A08C-8D9D-A242-8625-6F4772B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2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3D15A-7D35-A645-99D1-7AD10DCD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4BF80-FACD-A84B-8839-0170B46A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A3E03-7F7F-2649-92E6-EBB6E021F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72465-F34E-B244-8163-389FF2CC659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F1182-9BF6-534D-9E1C-CC3688D91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3C37F-19EB-8B47-9100-80CA86514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77EFC-1682-9E41-ADD0-04BF370E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1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aust.readthedocs.io/en/latest/" TargetMode="External"/><Relationship Id="rId2" Type="http://schemas.openxmlformats.org/officeDocument/2006/relationships/hyperlink" Target="https://kafka.apache.org/31/documentation/stream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DE8F-3FCE-3A4F-91AB-648217D14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Distributed Video Analytics using Kafka &amp; Faust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08246-47AE-2447-B2CA-4BADD5595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3261"/>
            <a:ext cx="9144000" cy="1655762"/>
          </a:xfrm>
        </p:spPr>
        <p:txBody>
          <a:bodyPr/>
          <a:lstStyle/>
          <a:p>
            <a:r>
              <a:rPr lang="en-US"/>
              <a:t>Jeevithiesh Duggani</a:t>
            </a:r>
          </a:p>
          <a:p>
            <a:r>
              <a:rPr lang="en-US"/>
              <a:t>Sasanka Sekhar Sahu</a:t>
            </a:r>
          </a:p>
        </p:txBody>
      </p:sp>
    </p:spTree>
    <p:extLst>
      <p:ext uri="{BB962C8B-B14F-4D97-AF65-F5344CB8AC3E}">
        <p14:creationId xmlns:p14="http://schemas.microsoft.com/office/powerpoint/2010/main" val="282306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7BE5-C8D0-AE42-BDD0-037AAB60A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5DCED-5ABC-B94A-A4D4-488CD10D2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 python, using Kafka-python library.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 Producer: </a:t>
            </a:r>
          </a:p>
          <a:p>
            <a:pPr lvl="1"/>
            <a:r>
              <a:rPr lang="en-US"/>
              <a:t>KafkaProducer</a:t>
            </a:r>
          </a:p>
          <a:p>
            <a:pPr lvl="1"/>
            <a:r>
              <a:rPr lang="en-US"/>
              <a:t>OpenCV for reading video and publishing frames</a:t>
            </a:r>
          </a:p>
          <a:p>
            <a:pPr lvl="1"/>
            <a:r>
              <a:rPr lang="en-US"/>
              <a:t>Compression: Snappy</a:t>
            </a:r>
          </a:p>
          <a:p>
            <a:pPr lvl="1"/>
            <a:r>
              <a:rPr lang="en-US"/>
              <a:t>‘linger_ms’ set to 5. Waits before pushing.</a:t>
            </a:r>
          </a:p>
          <a:p>
            <a:pPr lvl="1"/>
            <a:r>
              <a:rPr lang="en-US"/>
              <a:t>Publish every third frame</a:t>
            </a:r>
            <a:r>
              <a:rPr lang="en-US" dirty="0"/>
              <a:t> to Topic A</a:t>
            </a:r>
            <a:r>
              <a:rPr lang="en-US"/>
              <a:t>.</a:t>
            </a:r>
            <a:r>
              <a:rPr lang="en-US" dirty="0"/>
              <a:t> </a:t>
            </a:r>
            <a:endParaRPr lang="en-US"/>
          </a:p>
          <a:p>
            <a:pPr lvl="1"/>
            <a:r>
              <a:rPr lang="en-US"/>
              <a:t>IP and port of brokers explicitly set as configuration parameter.</a:t>
            </a:r>
          </a:p>
        </p:txBody>
      </p:sp>
    </p:spTree>
    <p:extLst>
      <p:ext uri="{BB962C8B-B14F-4D97-AF65-F5344CB8AC3E}">
        <p14:creationId xmlns:p14="http://schemas.microsoft.com/office/powerpoint/2010/main" val="194950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014C-A4B8-6C4E-88C9-C40AAB86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0C289-AADD-E340-9861-CC2C66F3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Intermediate Consumer/Producer</a:t>
            </a:r>
          </a:p>
          <a:p>
            <a:pPr lvl="1"/>
            <a:r>
              <a:rPr lang="en-US"/>
              <a:t>Consumer Configs:</a:t>
            </a:r>
          </a:p>
          <a:p>
            <a:pPr lvl="2"/>
            <a:r>
              <a:rPr lang="en-US"/>
              <a:t>Topic, Group, broker IP &amp; port, etc.</a:t>
            </a:r>
          </a:p>
          <a:p>
            <a:pPr lvl="1"/>
            <a:r>
              <a:rPr lang="en-US"/>
              <a:t>Yolov5 model from </a:t>
            </a:r>
            <a:r>
              <a:rPr lang="en-US" dirty="0"/>
              <a:t>Pytorch</a:t>
            </a:r>
            <a:endParaRPr lang="en-US"/>
          </a:p>
          <a:p>
            <a:pPr lvl="2"/>
            <a:r>
              <a:rPr lang="en-US"/>
              <a:t>Pre-trained weights </a:t>
            </a:r>
            <a:r>
              <a:rPr lang="en-US" dirty="0"/>
              <a:t>downloaded to file-system</a:t>
            </a:r>
          </a:p>
          <a:p>
            <a:pPr lvl="2"/>
            <a:r>
              <a:rPr lang="en-US" dirty="0"/>
              <a:t>Outputs results as a list of bounding boxes, label &amp; confidence</a:t>
            </a:r>
          </a:p>
          <a:p>
            <a:pPr lvl="1"/>
            <a:r>
              <a:rPr lang="en-US" dirty="0"/>
              <a:t>Publish (image, result) to Topic B and (result) to Topic C.</a:t>
            </a:r>
          </a:p>
          <a:p>
            <a:r>
              <a:rPr lang="en-US"/>
              <a:t>End Consumers</a:t>
            </a:r>
            <a:endParaRPr lang="en-US" dirty="0"/>
          </a:p>
          <a:p>
            <a:pPr lvl="1"/>
            <a:r>
              <a:rPr lang="en-US" dirty="0"/>
              <a:t>Configs above.</a:t>
            </a:r>
          </a:p>
          <a:p>
            <a:pPr lvl="1"/>
            <a:r>
              <a:rPr lang="en-US" dirty="0"/>
              <a:t>Uses threshold to filter low-confidence predictions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4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19D3-7328-BA4C-9C60-6E453715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Kafka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32366-44BC-554F-A349-C40ECC36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Stream is an unbounded and continuously updating data set.</a:t>
            </a:r>
          </a:p>
          <a:p>
            <a:r>
              <a:rPr lang="en-US"/>
              <a:t>Streams are ordered, </a:t>
            </a:r>
            <a:r>
              <a:rPr lang="en-US" dirty="0" err="1"/>
              <a:t>replayable</a:t>
            </a:r>
            <a:r>
              <a:rPr lang="en-US"/>
              <a:t> and fault tolerant sequence of immutable data records, where a data record is a &lt;key, value&gt; pair.</a:t>
            </a:r>
          </a:p>
          <a:p>
            <a:r>
              <a:rPr lang="en-US"/>
              <a:t>Kafka Streams is a client library for processing and analyzing the data stored in Kafka.</a:t>
            </a:r>
          </a:p>
          <a:p>
            <a:r>
              <a:rPr lang="en-US"/>
              <a:t>Kafka Streams implements streaming concepts like windowing, event and processing time etc. in Kafka. </a:t>
            </a:r>
          </a:p>
        </p:txBody>
      </p:sp>
    </p:spTree>
    <p:extLst>
      <p:ext uri="{BB962C8B-B14F-4D97-AF65-F5344CB8AC3E}">
        <p14:creationId xmlns:p14="http://schemas.microsoft.com/office/powerpoint/2010/main" val="1461522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C574-2377-414B-8056-DBD000CA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E693-BC90-3444-9464-406E07BA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Faust is a streaming processing library that uses ideas from Kafka Streams in Python.</a:t>
            </a:r>
          </a:p>
          <a:p>
            <a:r>
              <a:rPr lang="en-US"/>
              <a:t>As it does not use a Domain Specific Language (DSL), it can implement many of the popular Python libraries like NumPy, Pytorch etc.</a:t>
            </a:r>
          </a:p>
          <a:p>
            <a:r>
              <a:rPr lang="en-US"/>
              <a:t>Operations such as Join, Outer Join and Left Join which are implemented in Kafka Streams are not implemented in Faust.</a:t>
            </a:r>
          </a:p>
          <a:p>
            <a:r>
              <a:rPr lang="en-US"/>
              <a:t>Faust uses </a:t>
            </a:r>
            <a:r>
              <a:rPr lang="en-US" err="1"/>
              <a:t>RocksDB</a:t>
            </a:r>
            <a:r>
              <a:rPr lang="en-US"/>
              <a:t>, a super fast embedded database written in C++ to implement </a:t>
            </a:r>
            <a:r>
              <a:rPr lang="en-US" err="1"/>
              <a:t>KTables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9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34F6-F9A7-4254-9B55-969A70F7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Architecture of Faust Pipeline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D1CC183-D060-444F-8554-5678882D9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871" y="1825625"/>
            <a:ext cx="48622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2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DCF3-9D10-47E1-862B-6928D283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0E298-56D2-4DA7-9436-8B5E7C8C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42" y="2963967"/>
            <a:ext cx="5144219" cy="93006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2E1D2B-4AB0-4273-8206-9BC4685ED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IN"/>
              <a:t>The </a:t>
            </a:r>
            <a:r>
              <a:rPr lang="en-IN" err="1"/>
              <a:t>faust.App</a:t>
            </a:r>
            <a:r>
              <a:rPr lang="en-IN"/>
              <a:t> provides the Core API of Faust.</a:t>
            </a:r>
          </a:p>
          <a:p>
            <a:r>
              <a:rPr lang="en-IN"/>
              <a:t>In order to create an application, the application name (group-id) and a list of brokers to connect are to be mentioned.</a:t>
            </a:r>
          </a:p>
          <a:p>
            <a:r>
              <a:rPr lang="en-IN"/>
              <a:t>Each new </a:t>
            </a:r>
            <a:r>
              <a:rPr lang="en-IN" err="1"/>
              <a:t>faust</a:t>
            </a:r>
            <a:r>
              <a:rPr lang="en-IN"/>
              <a:t> application is to be opened on new </a:t>
            </a:r>
            <a:r>
              <a:rPr lang="en-IN" err="1"/>
              <a:t>webport</a:t>
            </a:r>
            <a:r>
              <a:rPr lang="en-IN"/>
              <a:t> when opened on a same device.</a:t>
            </a:r>
          </a:p>
        </p:txBody>
      </p:sp>
    </p:spTree>
    <p:extLst>
      <p:ext uri="{BB962C8B-B14F-4D97-AF65-F5344CB8AC3E}">
        <p14:creationId xmlns:p14="http://schemas.microsoft.com/office/powerpoint/2010/main" val="100258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BDC4-8D81-4B69-9E23-45B230FBC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5442"/>
            <a:ext cx="10515600" cy="1915247"/>
          </a:xfrm>
        </p:spPr>
        <p:txBody>
          <a:bodyPr/>
          <a:lstStyle/>
          <a:p>
            <a:r>
              <a:rPr lang="en-IN"/>
              <a:t>The Agent decorator defines the Stream Processor.</a:t>
            </a:r>
          </a:p>
          <a:p>
            <a:r>
              <a:rPr lang="en-IN"/>
              <a:t>The stream processor takes in the messages from the topic defined by </a:t>
            </a:r>
            <a:r>
              <a:rPr lang="en-IN" err="1"/>
              <a:t>stream_in</a:t>
            </a:r>
            <a:r>
              <a:rPr lang="en-IN"/>
              <a:t>.</a:t>
            </a:r>
          </a:p>
          <a:p>
            <a:r>
              <a:rPr lang="en-IN"/>
              <a:t>A stream processor can also output to several topics as shown here.</a:t>
            </a:r>
          </a:p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894BCF1-4866-4CD4-8CE8-4535AE00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646" y="1412532"/>
            <a:ext cx="7138294" cy="30780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BFBB7F-A142-45A9-8CDD-51AD65AE6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659"/>
            <a:ext cx="10515600" cy="1325563"/>
          </a:xfrm>
        </p:spPr>
        <p:txBody>
          <a:bodyPr/>
          <a:lstStyle/>
          <a:p>
            <a:r>
              <a:rPr lang="en-IN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75163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7A8F-9765-478D-84A4-893963DD3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504"/>
            <a:ext cx="10515600" cy="4351338"/>
          </a:xfrm>
        </p:spPr>
        <p:txBody>
          <a:bodyPr/>
          <a:lstStyle/>
          <a:p>
            <a:r>
              <a:rPr lang="en-IN"/>
              <a:t>Faust also implements a Table that is an in-memory dictionary, that is also backed by a Kafka Changelog Topic for fault tolerance and persistence.</a:t>
            </a:r>
          </a:p>
          <a:p>
            <a:r>
              <a:rPr lang="en-IN"/>
              <a:t>Can be only modified within a stream operation.</a:t>
            </a:r>
          </a:p>
          <a:p>
            <a:r>
              <a:rPr lang="en-IN"/>
              <a:t>The Table is sharded among the workers that uses the Table and is replicated over the nodes, so on failure the data is not lost.</a:t>
            </a:r>
          </a:p>
          <a:p>
            <a:r>
              <a:rPr lang="en-IN"/>
              <a:t>We have implemented the table in the Aggregation Consumer where the table maintains the number of vehicles detected according to their type.</a:t>
            </a:r>
          </a:p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5F0E66-E832-4D5E-A0E7-4EE2F721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45336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AE53-C6B4-42E2-AA11-07E8FCFA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A62ED-3AD4-4FA0-9FC0-123116750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5592" cy="4351338"/>
          </a:xfrm>
        </p:spPr>
        <p:txBody>
          <a:bodyPr/>
          <a:lstStyle/>
          <a:p>
            <a:r>
              <a:rPr lang="en-IN"/>
              <a:t>Strong Scaling </a:t>
            </a:r>
          </a:p>
          <a:p>
            <a:r>
              <a:rPr lang="en-IN"/>
              <a:t>One Producer</a:t>
            </a:r>
          </a:p>
          <a:p>
            <a:r>
              <a:rPr lang="en-IN"/>
              <a:t>Scale the Inter Consumers and the End Consumers and measure the total time taken for all the messages to be read.</a:t>
            </a:r>
          </a:p>
          <a:p>
            <a:pPr marL="0" indent="0">
              <a:buNone/>
            </a:pPr>
            <a:endParaRPr lang="en-IN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A81EB72-EAAC-4017-8582-238356A36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14" y="1825625"/>
            <a:ext cx="5523399" cy="37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DC48-AAB7-4423-9AD4-1A216B27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CE219-EF09-42EC-B8A0-5E608038A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IN"/>
              <a:t>Weak Scaling</a:t>
            </a:r>
          </a:p>
          <a:p>
            <a:r>
              <a:rPr lang="en-IN"/>
              <a:t>Scale the Producer, Inter Consumers and the End Consumers.</a:t>
            </a:r>
          </a:p>
          <a:p>
            <a:r>
              <a:rPr lang="en-IN"/>
              <a:t>As each Producer outputs the same amount of data, the data also scales with the number of Producers.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7CF0A0D-5D42-4876-B509-7F69E363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132716" cy="34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6E56-9A98-3945-81E4-EB4701B1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Fast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6147-B9B0-8646-AF7D-EAF6A2AF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/>
              <a:t>Many modern systems require data to be processed as soon as it becomes available i.e., real-time.</a:t>
            </a:r>
          </a:p>
          <a:p>
            <a:pPr lvl="1"/>
            <a:r>
              <a:rPr lang="en-IN"/>
              <a:t>E-commerce sites processes product clicks for recommendation</a:t>
            </a:r>
          </a:p>
          <a:p>
            <a:pPr lvl="1"/>
            <a:r>
              <a:rPr lang="en-IN"/>
              <a:t>In finance domain, analyse transactions into fraudulent or genuine</a:t>
            </a:r>
          </a:p>
          <a:p>
            <a:pPr lvl="1"/>
            <a:r>
              <a:rPr lang="en-IN"/>
              <a:t>Social media applications analysing likes/comments</a:t>
            </a:r>
          </a:p>
          <a:p>
            <a:endParaRPr lang="en-IN"/>
          </a:p>
          <a:p>
            <a:r>
              <a:rPr lang="en-IN"/>
              <a:t>One compelling use-case of fast data Processing: Streaming Analytics</a:t>
            </a:r>
          </a:p>
          <a:p>
            <a:pPr lvl="1"/>
            <a:r>
              <a:rPr lang="en-IN"/>
              <a:t>Inferencing/Predictive Analysis over streams of data</a:t>
            </a:r>
          </a:p>
          <a:p>
            <a:pPr lvl="1"/>
            <a:endParaRPr lang="en-IN"/>
          </a:p>
          <a:p>
            <a:r>
              <a:rPr lang="en-IN"/>
              <a:t>Apache Kafka: Distributed event-store &amp; stream-processing platform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57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8D12-885D-470D-91CE-26FB8C42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9579-F25F-4AEC-B9EE-FFD19B3AF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Implementation of the pipeline across different machines</a:t>
            </a:r>
          </a:p>
          <a:p>
            <a:r>
              <a:rPr lang="en-IN"/>
              <a:t>Achieving scalability by running multiple consumers and stream processors.</a:t>
            </a:r>
          </a:p>
        </p:txBody>
      </p:sp>
    </p:spTree>
    <p:extLst>
      <p:ext uri="{BB962C8B-B14F-4D97-AF65-F5344CB8AC3E}">
        <p14:creationId xmlns:p14="http://schemas.microsoft.com/office/powerpoint/2010/main" val="115404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DBBC-BFA5-0D41-82E9-5F9F723F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BBAA-E032-CA4D-AD55-5B9448F4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Experimenting with batches and input rate: Identifying optimal value. </a:t>
            </a:r>
          </a:p>
          <a:p>
            <a:r>
              <a:rPr lang="en-US"/>
              <a:t>More Involved Analytics</a:t>
            </a:r>
            <a:r>
              <a:rPr lang="en-US" dirty="0"/>
              <a:t> </a:t>
            </a:r>
            <a:endParaRPr lang="en-US"/>
          </a:p>
          <a:p>
            <a:pPr lvl="1"/>
            <a:r>
              <a:rPr lang="en-US"/>
              <a:t>Human Activity Recognition</a:t>
            </a:r>
          </a:p>
          <a:p>
            <a:pPr lvl="1"/>
            <a:r>
              <a:rPr lang="en-US"/>
              <a:t>Identifying stationary vs. moving object</a:t>
            </a:r>
          </a:p>
          <a:p>
            <a:r>
              <a:rPr lang="en-IN"/>
              <a:t>Implementing the values of the Messages in Kafka as </a:t>
            </a:r>
            <a:r>
              <a:rPr lang="en-IN" err="1"/>
              <a:t>Faust.Record</a:t>
            </a:r>
            <a:endParaRPr lang="en-IN"/>
          </a:p>
          <a:p>
            <a:r>
              <a:rPr lang="en-IN"/>
              <a:t>Implementing Streaming specific analytics like windowing.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6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476E1-3799-4593-AB9F-01FDF472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BB08-8390-4459-BDFB-7D12F9270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hlinkClick r:id="rId2"/>
              </a:rPr>
              <a:t>Apache Kafka Streams</a:t>
            </a:r>
          </a:p>
          <a:p>
            <a:r>
              <a:rPr lang="en-IN">
                <a:hlinkClick r:id="rId3"/>
              </a:rPr>
              <a:t>Faust - Python Stream Processing — Faust 1.9.0 documentation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788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7E6C-523B-418C-A7E0-BC02AC6D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732" y="2766218"/>
            <a:ext cx="2764536" cy="1325563"/>
          </a:xfrm>
        </p:spPr>
        <p:txBody>
          <a:bodyPr/>
          <a:lstStyle/>
          <a:p>
            <a:r>
              <a:rPr lang="en-IN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778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BBBC-920F-6346-A8C8-544BA1A9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Video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4138-5BE7-454C-9BB8-62C1CE75D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Video Surveillance,</a:t>
            </a:r>
          </a:p>
          <a:p>
            <a:r>
              <a:rPr lang="en-US"/>
              <a:t>Autonomous Vehicles,</a:t>
            </a:r>
          </a:p>
          <a:p>
            <a:r>
              <a:rPr lang="en-US"/>
              <a:t>Behavior Detection,</a:t>
            </a:r>
          </a:p>
          <a:p>
            <a:r>
              <a:rPr lang="en-US"/>
              <a:t>Person Tracking, and many more.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In this project, we build a distribution video streaming analytics pipeline. </a:t>
            </a:r>
          </a:p>
        </p:txBody>
      </p:sp>
    </p:spTree>
    <p:extLst>
      <p:ext uri="{BB962C8B-B14F-4D97-AF65-F5344CB8AC3E}">
        <p14:creationId xmlns:p14="http://schemas.microsoft.com/office/powerpoint/2010/main" val="166973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C947-D9F0-4B4F-B61F-A1DDA2D0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F45A3-E029-364D-BB0A-1F9F1FEF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r>
              <a:rPr lang="en-US" dirty="0"/>
              <a:t>Real-time event stream processing system for big data.</a:t>
            </a:r>
          </a:p>
          <a:p>
            <a:r>
              <a:rPr lang="en-US" dirty="0"/>
              <a:t>Concepts:</a:t>
            </a:r>
          </a:p>
          <a:p>
            <a:pPr lvl="1"/>
            <a:r>
              <a:rPr lang="en-US" dirty="0"/>
              <a:t>Broker: Single Kafka Server. </a:t>
            </a:r>
          </a:p>
          <a:p>
            <a:pPr lvl="1"/>
            <a:r>
              <a:rPr lang="en-US" dirty="0"/>
              <a:t>Producers: Write to topics.</a:t>
            </a:r>
          </a:p>
          <a:p>
            <a:pPr lvl="1"/>
            <a:r>
              <a:rPr lang="en-US" dirty="0"/>
              <a:t>Consumers: Subscribe to topics and read messages from it.</a:t>
            </a:r>
          </a:p>
          <a:p>
            <a:pPr lvl="1"/>
            <a:r>
              <a:rPr lang="en-US" dirty="0"/>
              <a:t>Partitions within topics. Ordering preserved within partitions.</a:t>
            </a:r>
          </a:p>
          <a:p>
            <a:pPr lvl="1"/>
            <a:r>
              <a:rPr lang="en-US" dirty="0"/>
              <a:t>Broker Cluster:  Multiple Brokers. Replicated Partitions.</a:t>
            </a:r>
          </a:p>
          <a:p>
            <a:pPr lvl="1"/>
            <a:r>
              <a:rPr lang="en-US" dirty="0"/>
              <a:t>Zookeeper </a:t>
            </a:r>
            <a:r>
              <a:rPr lang="en-US"/>
              <a:t>for coordination.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3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034A-1D6E-8D47-8CB6-4595CF3A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of Kafka Pipeline</a:t>
            </a:r>
          </a:p>
        </p:txBody>
      </p:sp>
      <p:pic>
        <p:nvPicPr>
          <p:cNvPr id="4" name="Content Placeholder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21C502C-CE10-F743-88EC-F38E1E0F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0" y="1690688"/>
            <a:ext cx="7532688" cy="46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1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FE67-B75E-EC45-B574-E9405BDA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23E57-5C77-CB4C-A58E-422DE83C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/>
              <a:t>Intermediate Consumer/Producer:</a:t>
            </a:r>
          </a:p>
          <a:p>
            <a:pPr lvl="1"/>
            <a:r>
              <a:rPr lang="en-US"/>
              <a:t>Inferencing using pre-trained Yolov5 model</a:t>
            </a:r>
          </a:p>
          <a:p>
            <a:pPr lvl="1"/>
            <a:r>
              <a:rPr lang="en-US"/>
              <a:t>Output &lt;frame, bounding boxes&gt; to Topic B and Topic C.</a:t>
            </a:r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2ABDC-788B-DD4F-8413-DE6A107A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461" y="3167063"/>
            <a:ext cx="6636334" cy="33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B396-9D0C-914A-B163-46C7DB02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29966-13F1-FA45-A4C4-58BA0AA03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End Consumer 1:</a:t>
            </a:r>
          </a:p>
          <a:p>
            <a:pPr lvl="1"/>
            <a:r>
              <a:rPr lang="en-US"/>
              <a:t>Corpus of images per label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End Consumer 2:</a:t>
            </a:r>
          </a:p>
          <a:p>
            <a:pPr lvl="1"/>
            <a:r>
              <a:rPr lang="en-US"/>
              <a:t>Vehicle count per frame</a:t>
            </a:r>
          </a:p>
        </p:txBody>
      </p:sp>
      <p:pic>
        <p:nvPicPr>
          <p:cNvPr id="7" name="Picture 6" descr="A small yellow car&#10;&#10;Description automatically generated">
            <a:extLst>
              <a:ext uri="{FF2B5EF4-FFF2-40B4-BE49-F238E27FC236}">
                <a16:creationId xmlns:a16="http://schemas.microsoft.com/office/drawing/2014/main" id="{D2A31B5E-F143-0248-BB74-EDF265CD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864" y="2793088"/>
            <a:ext cx="2168320" cy="105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DF87C4-2775-3841-A35A-F96B65B22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534" y="948611"/>
            <a:ext cx="815917" cy="1709540"/>
          </a:xfrm>
          <a:prstGeom prst="rect">
            <a:avLst/>
          </a:prstGeom>
        </p:spPr>
      </p:pic>
      <p:pic>
        <p:nvPicPr>
          <p:cNvPr id="13" name="Picture 12" descr="A picture containing music, bowed instrument&#10;&#10;Description automatically generated">
            <a:extLst>
              <a:ext uri="{FF2B5EF4-FFF2-40B4-BE49-F238E27FC236}">
                <a16:creationId xmlns:a16="http://schemas.microsoft.com/office/drawing/2014/main" id="{BA259CBB-02E1-DC4D-BABB-42AD3513D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367" y="923925"/>
            <a:ext cx="708346" cy="1734226"/>
          </a:xfrm>
          <a:prstGeom prst="rect">
            <a:avLst/>
          </a:prstGeom>
        </p:spPr>
      </p:pic>
      <p:pic>
        <p:nvPicPr>
          <p:cNvPr id="15" name="Picture 14" descr="A car with its front facing the camera&#10;&#10;Description automatically generated with low confidence">
            <a:extLst>
              <a:ext uri="{FF2B5EF4-FFF2-40B4-BE49-F238E27FC236}">
                <a16:creationId xmlns:a16="http://schemas.microsoft.com/office/drawing/2014/main" id="{DF8DDFCA-1ED4-0448-8E37-288E689F7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451" y="2848650"/>
            <a:ext cx="2610566" cy="996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335225-F379-BC48-BB4C-25E2B42F2DF4}"/>
              </a:ext>
            </a:extLst>
          </p:cNvPr>
          <p:cNvSpPr txBox="1"/>
          <p:nvPr/>
        </p:nvSpPr>
        <p:spPr>
          <a:xfrm>
            <a:off x="6865506" y="1002724"/>
            <a:ext cx="141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Traffic Lights: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42B2C1-BBC5-BF46-8CC7-BA41371F95A3}"/>
              </a:ext>
            </a:extLst>
          </p:cNvPr>
          <p:cNvSpPr txBox="1"/>
          <p:nvPr/>
        </p:nvSpPr>
        <p:spPr>
          <a:xfrm>
            <a:off x="6865506" y="2423756"/>
            <a:ext cx="64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Cars:</a:t>
            </a:r>
          </a:p>
        </p:txBody>
      </p: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365A1923-3C9A-3F4B-B277-54C5CF15A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4" t="9931" r="35373" b="51875"/>
          <a:stretch/>
        </p:blipFill>
        <p:spPr>
          <a:xfrm>
            <a:off x="1668894" y="4472534"/>
            <a:ext cx="4946219" cy="18393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7A50ED-590A-544E-840A-784AB2CEDCB1}"/>
              </a:ext>
            </a:extLst>
          </p:cNvPr>
          <p:cNvSpPr txBox="1"/>
          <p:nvPr/>
        </p:nvSpPr>
        <p:spPr>
          <a:xfrm>
            <a:off x="6615113" y="5942568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Count: 7</a:t>
            </a:r>
          </a:p>
        </p:txBody>
      </p:sp>
    </p:spTree>
    <p:extLst>
      <p:ext uri="{BB962C8B-B14F-4D97-AF65-F5344CB8AC3E}">
        <p14:creationId xmlns:p14="http://schemas.microsoft.com/office/powerpoint/2010/main" val="376587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4898-F7B1-D941-9C1F-F5A64254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Inferencing: Yolov5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55763-9064-4C48-A554-82CC58B94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Background on object detection:</a:t>
            </a:r>
          </a:p>
          <a:p>
            <a:pPr lvl="1"/>
            <a:r>
              <a:rPr lang="en-US"/>
              <a:t>Two-stage detection: R-CNN, Fast R-CNN, Faster R-CNN</a:t>
            </a:r>
          </a:p>
          <a:p>
            <a:pPr lvl="1"/>
            <a:r>
              <a:rPr lang="en-US"/>
              <a:t>One-stage detection: Yolo</a:t>
            </a:r>
          </a:p>
          <a:p>
            <a:pPr lvl="1"/>
            <a:endParaRPr lang="en-US"/>
          </a:p>
          <a:p>
            <a:r>
              <a:rPr lang="en-US"/>
              <a:t>Till Yolov3, Faster R-CNN more accurate than Yolo but slower.</a:t>
            </a:r>
          </a:p>
          <a:p>
            <a:r>
              <a:rPr lang="en-US" dirty="0"/>
              <a:t>Yolov4</a:t>
            </a:r>
            <a:r>
              <a:rPr lang="en-US"/>
              <a:t>, Yolov5: Accuracy comparable to two stage detectors + faster.</a:t>
            </a:r>
          </a:p>
          <a:p>
            <a:endParaRPr lang="en-US"/>
          </a:p>
          <a:p>
            <a:r>
              <a:rPr lang="en-US"/>
              <a:t>We use pre-trained Yolov5s model. Trained on COCO dataset. </a:t>
            </a:r>
          </a:p>
        </p:txBody>
      </p:sp>
    </p:spTree>
    <p:extLst>
      <p:ext uri="{BB962C8B-B14F-4D97-AF65-F5344CB8AC3E}">
        <p14:creationId xmlns:p14="http://schemas.microsoft.com/office/powerpoint/2010/main" val="266174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B01E-1878-3543-B705-06C4E91D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A28F4-47C8-8740-83F2-820897029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Considered the following: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VIRAT Video Dataset</a:t>
            </a:r>
          </a:p>
          <a:p>
            <a:pPr lvl="1"/>
            <a:r>
              <a:rPr lang="en-US"/>
              <a:t>Waymo Open Dataset</a:t>
            </a:r>
          </a:p>
          <a:p>
            <a:pPr lvl="1"/>
            <a:r>
              <a:rPr lang="en-US"/>
              <a:t>BOSCH Boxy-Dataset</a:t>
            </a:r>
          </a:p>
          <a:p>
            <a:pPr lvl="1"/>
            <a:r>
              <a:rPr lang="en-US"/>
              <a:t>KITTI Vision Benchmark Suite Video Dataset</a:t>
            </a:r>
          </a:p>
          <a:p>
            <a:pPr lvl="1"/>
            <a:r>
              <a:rPr lang="en-US"/>
              <a:t>ImageNet Video Visual Relation Dataset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8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913</Words>
  <Application>Microsoft Office PowerPoint</Application>
  <PresentationFormat>Widescreen</PresentationFormat>
  <Paragraphs>129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Distributed Video Analytics using Kafka &amp; Faust</vt:lpstr>
      <vt:lpstr>Motivation: Fast Data Processing</vt:lpstr>
      <vt:lpstr>Motivation: Video Analytics</vt:lpstr>
      <vt:lpstr>Apache Kafka</vt:lpstr>
      <vt:lpstr>Architecture of Kafka Pipeline</vt:lpstr>
      <vt:lpstr>Analytics</vt:lpstr>
      <vt:lpstr>Analytics</vt:lpstr>
      <vt:lpstr>Inferencing: Yolov5</vt:lpstr>
      <vt:lpstr>Datasets</vt:lpstr>
      <vt:lpstr>Implementation</vt:lpstr>
      <vt:lpstr>Implementation</vt:lpstr>
      <vt:lpstr>Kafka Streams</vt:lpstr>
      <vt:lpstr>Faust</vt:lpstr>
      <vt:lpstr>Architecture of Faust Pipeline</vt:lpstr>
      <vt:lpstr>Implementation</vt:lpstr>
      <vt:lpstr>Implementation</vt:lpstr>
      <vt:lpstr>Implementation</vt:lpstr>
      <vt:lpstr>Results</vt:lpstr>
      <vt:lpstr>Results</vt:lpstr>
      <vt:lpstr>Challenges</vt:lpstr>
      <vt:lpstr>Future Work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Sasanka Sahu Sekhar</dc:creator>
  <cp:lastModifiedBy>Jeevithiesh Duggani</cp:lastModifiedBy>
  <cp:revision>1</cp:revision>
  <dcterms:created xsi:type="dcterms:W3CDTF">2022-04-27T23:40:47Z</dcterms:created>
  <dcterms:modified xsi:type="dcterms:W3CDTF">2022-04-28T02:30:04Z</dcterms:modified>
</cp:coreProperties>
</file>